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12_4F33BF54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89" r:id="rId4"/>
    <p:sldId id="260" r:id="rId5"/>
    <p:sldId id="261" r:id="rId6"/>
    <p:sldId id="259" r:id="rId7"/>
    <p:sldId id="274" r:id="rId8"/>
    <p:sldId id="266" r:id="rId9"/>
    <p:sldId id="278" r:id="rId10"/>
    <p:sldId id="277" r:id="rId11"/>
    <p:sldId id="276" r:id="rId12"/>
    <p:sldId id="269" r:id="rId13"/>
    <p:sldId id="285" r:id="rId14"/>
    <p:sldId id="258" r:id="rId15"/>
    <p:sldId id="264" r:id="rId16"/>
    <p:sldId id="275" r:id="rId17"/>
    <p:sldId id="286" r:id="rId18"/>
    <p:sldId id="268" r:id="rId19"/>
    <p:sldId id="295" r:id="rId20"/>
    <p:sldId id="290" r:id="rId21"/>
    <p:sldId id="294" r:id="rId22"/>
    <p:sldId id="273" r:id="rId23"/>
    <p:sldId id="281" r:id="rId24"/>
    <p:sldId id="288" r:id="rId25"/>
    <p:sldId id="282" r:id="rId26"/>
    <p:sldId id="280" r:id="rId27"/>
    <p:sldId id="287" r:id="rId28"/>
    <p:sldId id="291" r:id="rId29"/>
    <p:sldId id="265" r:id="rId30"/>
    <p:sldId id="272" r:id="rId31"/>
    <p:sldId id="292" r:id="rId32"/>
    <p:sldId id="293" r:id="rId33"/>
    <p:sldId id="2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25BEE3-0B7F-2FC7-4A28-6108932D48B6}" name="Jamison, Tonya" initials="JT" userId="S::jamiso20@msu.edu::d68dafca-2fc1-4953-a87c-213416bf3c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1" autoAdjust="0"/>
    <p:restoredTop sz="95289" autoAdjust="0"/>
  </p:normalViewPr>
  <p:slideViewPr>
    <p:cSldViewPr snapToGrid="0">
      <p:cViewPr varScale="1">
        <p:scale>
          <a:sx n="75" d="100"/>
          <a:sy n="75" d="100"/>
        </p:scale>
        <p:origin x="76" y="56"/>
      </p:cViewPr>
      <p:guideLst/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12_4F33BF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98805C-026A-4D88-96C5-68A2EAA5287E}" authorId="{4925BEE3-0B7F-2FC7-4A28-6108932D48B6}" created="2022-07-01T14:43:41.347">
    <pc:sldMkLst xmlns:pc="http://schemas.microsoft.com/office/powerpoint/2013/main/command">
      <pc:docMk/>
      <pc:sldMk cId="1328791380" sldId="274"/>
    </pc:sldMkLst>
    <p188:txBody>
      <a:bodyPr/>
      <a:lstStyle/>
      <a:p>
        <a:r>
          <a:rPr lang="en-US"/>
          <a:t>This is landing page for the financial aid section.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F161-862E-4B83-9D25-0342070139C0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105A9-B8CA-4704-B4CC-83BA183926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1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Everyone, My name is Tonya Jamison. I am the Assistant Director for Professional Programs at MSU. Let me have my colleagues introduce themselves.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97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1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47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42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96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283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57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296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86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26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77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7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35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91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01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2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7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4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8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91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61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9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105A9-B8CA-4704-B4CC-83BA183926A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45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655A5808-3B61-48CC-92EF-85AC2E0DFA56}" type="datetime2">
              <a:rPr lang="en-US" smtClean="0"/>
              <a:t>Friday, July 22,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31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9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45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8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1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75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91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85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18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671BC-AA41-1806-67AE-8AAD2D6717CB}"/>
              </a:ext>
            </a:extLst>
          </p:cNvPr>
          <p:cNvSpPr/>
          <p:nvPr userDrawn="1"/>
        </p:nvSpPr>
        <p:spPr>
          <a:xfrm>
            <a:off x="0" y="0"/>
            <a:ext cx="12192000" cy="387275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18453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28F407-2D14-4FCC-893F-02EA541896A5}"/>
              </a:ext>
            </a:extLst>
          </p:cNvPr>
          <p:cNvSpPr/>
          <p:nvPr/>
        </p:nvSpPr>
        <p:spPr>
          <a:xfrm>
            <a:off x="0" y="6303981"/>
            <a:ext cx="12192000" cy="554019"/>
          </a:xfrm>
          <a:prstGeom prst="rect">
            <a:avLst/>
          </a:prstGeom>
          <a:solidFill>
            <a:srgbClr val="18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D741CA-ABA6-F29A-EDC6-BF100C446E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85139" y="6379284"/>
            <a:ext cx="1847850" cy="4286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478269-5532-A669-7D7E-10EB0F13EBAD}"/>
              </a:ext>
            </a:extLst>
          </p:cNvPr>
          <p:cNvSpPr/>
          <p:nvPr userDrawn="1"/>
        </p:nvSpPr>
        <p:spPr>
          <a:xfrm>
            <a:off x="0" y="6303981"/>
            <a:ext cx="12192000" cy="554019"/>
          </a:xfrm>
          <a:prstGeom prst="rect">
            <a:avLst/>
          </a:prstGeom>
          <a:solidFill>
            <a:srgbClr val="18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028164B-F07A-69DB-1916-284739D1A2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85139" y="6379284"/>
            <a:ext cx="184785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ctlr.msu.edu/costudentAccounts/Direct_Deposit.aspx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2_4F33BF5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FABDA0B6-1730-F6E2-E9A8-C1DA36270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-1" b="289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D60E7D-04F4-540E-092B-0414CFA90C6B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dk1">
              <a:alpha val="7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1D7A5-3F1F-EB52-2FFC-1233DA365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534" y="504966"/>
            <a:ext cx="8952932" cy="3043213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Michigan State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058DD-93AE-091B-DEA0-EE452F4E9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0191" y="3749746"/>
            <a:ext cx="6291618" cy="220832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Office of Financial Aid</a:t>
            </a:r>
          </a:p>
          <a:p>
            <a:r>
              <a:rPr lang="en-US" dirty="0">
                <a:solidFill>
                  <a:schemeClr val="bg1"/>
                </a:solidFill>
              </a:rPr>
              <a:t>Navigating the student Portal</a:t>
            </a:r>
          </a:p>
          <a:p>
            <a:r>
              <a:rPr lang="en-US" dirty="0">
                <a:solidFill>
                  <a:schemeClr val="bg1"/>
                </a:solidFill>
              </a:rPr>
              <a:t> for professional Students </a:t>
            </a:r>
          </a:p>
        </p:txBody>
      </p:sp>
    </p:spTree>
    <p:extLst>
      <p:ext uri="{BB962C8B-B14F-4D97-AF65-F5344CB8AC3E}">
        <p14:creationId xmlns:p14="http://schemas.microsoft.com/office/powerpoint/2010/main" val="38235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D214E59-3C2E-1098-01EA-573B6E941CB8}"/>
              </a:ext>
            </a:extLst>
          </p:cNvPr>
          <p:cNvSpPr txBox="1">
            <a:spLocks/>
          </p:cNvSpPr>
          <p:nvPr/>
        </p:nvSpPr>
        <p:spPr>
          <a:xfrm>
            <a:off x="1371600" y="589085"/>
            <a:ext cx="10241280" cy="8492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Your Notifications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DD638-472B-F893-8589-03AB68387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" y="1183460"/>
            <a:ext cx="11538857" cy="47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E82D14-96BB-81B0-E16F-3FDED1D34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167" y="2029430"/>
            <a:ext cx="7558876" cy="37904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D408C3C-4351-D413-21E0-B7CB2BC21489}"/>
              </a:ext>
            </a:extLst>
          </p:cNvPr>
          <p:cNvSpPr txBox="1">
            <a:spLocks/>
          </p:cNvSpPr>
          <p:nvPr/>
        </p:nvSpPr>
        <p:spPr>
          <a:xfrm>
            <a:off x="1371600" y="650631"/>
            <a:ext cx="10241280" cy="78766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Your Messages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639A0-403D-6160-18D4-6430C7639653}"/>
              </a:ext>
            </a:extLst>
          </p:cNvPr>
          <p:cNvSpPr txBox="1">
            <a:spLocks/>
          </p:cNvSpPr>
          <p:nvPr/>
        </p:nvSpPr>
        <p:spPr>
          <a:xfrm>
            <a:off x="1371600" y="1520593"/>
            <a:ext cx="10241280" cy="426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Your award letters and SAP letter are under </a:t>
            </a:r>
            <a:r>
              <a:rPr lang="en-US" b="1" dirty="0"/>
              <a:t>“messages”</a:t>
            </a:r>
          </a:p>
        </p:txBody>
      </p:sp>
    </p:spTree>
    <p:extLst>
      <p:ext uri="{BB962C8B-B14F-4D97-AF65-F5344CB8AC3E}">
        <p14:creationId xmlns:p14="http://schemas.microsoft.com/office/powerpoint/2010/main" val="273299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03857"/>
            <a:ext cx="10241280" cy="1234440"/>
          </a:xfrm>
        </p:spPr>
        <p:txBody>
          <a:bodyPr>
            <a:normAutofit/>
          </a:bodyPr>
          <a:lstStyle/>
          <a:p>
            <a:r>
              <a:rPr lang="en-US" dirty="0"/>
              <a:t>Accepting your 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20593"/>
            <a:ext cx="10241280" cy="426541"/>
          </a:xfrm>
        </p:spPr>
        <p:txBody>
          <a:bodyPr/>
          <a:lstStyle/>
          <a:p>
            <a:r>
              <a:rPr lang="en-US" dirty="0"/>
              <a:t>Select the correct academic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44468-44A3-2E78-0305-C74C73412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" r="5266" b="21067"/>
          <a:stretch/>
        </p:blipFill>
        <p:spPr>
          <a:xfrm>
            <a:off x="1656679" y="2029430"/>
            <a:ext cx="6260950" cy="41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07ED7-32E7-659E-D5B3-29DE0CF6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962934"/>
          </a:xfrm>
        </p:spPr>
        <p:txBody>
          <a:bodyPr anchor="t">
            <a:normAutofit/>
          </a:bodyPr>
          <a:lstStyle/>
          <a:p>
            <a:r>
              <a:rPr lang="en-US" dirty="0"/>
              <a:t>Accepting your 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886B0-856B-00A4-E1E7-54984B5E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5238" y="1727254"/>
            <a:ext cx="4405162" cy="3959352"/>
          </a:xfrm>
        </p:spPr>
        <p:txBody>
          <a:bodyPr>
            <a:normAutofit/>
          </a:bodyPr>
          <a:lstStyle/>
          <a:p>
            <a:r>
              <a:rPr lang="en-US" dirty="0"/>
              <a:t>Click on the “Financial” tab to view and accept your loans</a:t>
            </a:r>
          </a:p>
          <a:p>
            <a:r>
              <a:rPr lang="en-US" dirty="0"/>
              <a:t>You will accept only unsubsidized loans</a:t>
            </a:r>
          </a:p>
          <a:p>
            <a:r>
              <a:rPr lang="en-US" dirty="0"/>
              <a:t>Beginning 22-23, Grad Plus loans will be automatically accepted.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22403-DE46-A52A-5A83-493B6ACC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58" y="1758462"/>
            <a:ext cx="5197642" cy="384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715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BB6C-A0C2-51B7-3829-AB4CA009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72938"/>
            <a:ext cx="10241280" cy="720762"/>
          </a:xfrm>
        </p:spPr>
        <p:txBody>
          <a:bodyPr>
            <a:normAutofit/>
          </a:bodyPr>
          <a:lstStyle/>
          <a:p>
            <a:r>
              <a:rPr lang="en-US" dirty="0"/>
              <a:t>Accepting your 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49C8D-305B-4D7F-8B5F-637D72255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99982"/>
            <a:ext cx="10241280" cy="544875"/>
          </a:xfrm>
        </p:spPr>
        <p:txBody>
          <a:bodyPr/>
          <a:lstStyle/>
          <a:p>
            <a:r>
              <a:rPr lang="en-US" dirty="0"/>
              <a:t>Click on the </a:t>
            </a:r>
            <a:r>
              <a:rPr lang="en-US" b="1" dirty="0"/>
              <a:t>pencil icon </a:t>
            </a:r>
            <a:r>
              <a:rPr lang="en-US" dirty="0"/>
              <a:t>or click</a:t>
            </a:r>
            <a:r>
              <a:rPr lang="en-US" b="1" dirty="0"/>
              <a:t> “acceptance required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65B377-B7DF-694F-9A12-D3E1C9A3A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24" b="6860"/>
          <a:stretch/>
        </p:blipFill>
        <p:spPr>
          <a:xfrm>
            <a:off x="1371600" y="2044857"/>
            <a:ext cx="7780386" cy="387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5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BB6C-A0C2-51B7-3829-AB4CA009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35915"/>
            <a:ext cx="10241280" cy="570152"/>
          </a:xfrm>
        </p:spPr>
        <p:txBody>
          <a:bodyPr/>
          <a:lstStyle/>
          <a:p>
            <a:r>
              <a:rPr lang="en-US" dirty="0"/>
              <a:t>Start Loan Acceptance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49C8D-305B-4D7F-8B5F-637D72255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91812"/>
            <a:ext cx="10241280" cy="337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Click the </a:t>
            </a:r>
            <a:r>
              <a:rPr lang="en-US" b="1" dirty="0"/>
              <a:t>“start loan acceptance”</a:t>
            </a:r>
            <a:r>
              <a:rPr lang="en-US" dirty="0"/>
              <a:t> box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1F822-4E2B-C281-71F0-A4EF203E2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517" y="1987436"/>
            <a:ext cx="7612188" cy="38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4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39099"/>
            <a:ext cx="10241280" cy="652989"/>
          </a:xfrm>
        </p:spPr>
        <p:txBody>
          <a:bodyPr>
            <a:normAutofit/>
          </a:bodyPr>
          <a:lstStyle/>
          <a:p>
            <a:r>
              <a:rPr lang="en-US" dirty="0"/>
              <a:t>Enter the total amount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74385"/>
            <a:ext cx="10241280" cy="491083"/>
          </a:xfrm>
        </p:spPr>
        <p:txBody>
          <a:bodyPr>
            <a:noAutofit/>
          </a:bodyPr>
          <a:lstStyle/>
          <a:p>
            <a:r>
              <a:rPr lang="en-US" dirty="0"/>
              <a:t>Mark the 2</a:t>
            </a:r>
            <a:r>
              <a:rPr lang="en-US" baseline="30000" dirty="0"/>
              <a:t>nd</a:t>
            </a:r>
            <a:r>
              <a:rPr lang="en-US" dirty="0"/>
              <a:t> box and enter the maximum amount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BBB8B-DA5B-F9DB-8D17-6A51A49E4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8" r="-5370" b="5314"/>
          <a:stretch/>
        </p:blipFill>
        <p:spPr>
          <a:xfrm>
            <a:off x="1701896" y="2065467"/>
            <a:ext cx="6828150" cy="38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6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DCE4-E757-585A-DC23-F4BAF8C6D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Enter the total amount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9455D-DD61-F017-E2FB-2509AAF5D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select the 2</a:t>
            </a:r>
            <a:r>
              <a:rPr lang="en-US" baseline="30000" dirty="0"/>
              <a:t>nd</a:t>
            </a:r>
            <a:r>
              <a:rPr lang="en-US" dirty="0"/>
              <a:t> option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188BC-3BAB-ECF5-A20C-6363CDE95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189" y="2901315"/>
            <a:ext cx="50292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3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56D73-5F11-88D1-39F5-F343A5BF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09953"/>
            <a:ext cx="10241280" cy="1025163"/>
          </a:xfrm>
        </p:spPr>
        <p:txBody>
          <a:bodyPr anchor="t"/>
          <a:lstStyle/>
          <a:p>
            <a:r>
              <a:rPr lang="en-US" dirty="0"/>
              <a:t>Confirm &amp; 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A1D83-8D4C-44F0-1E27-004BE5914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16" y="1434538"/>
            <a:ext cx="10241280" cy="598662"/>
          </a:xfrm>
        </p:spPr>
        <p:txBody>
          <a:bodyPr/>
          <a:lstStyle/>
          <a:p>
            <a:r>
              <a:rPr lang="en-US" dirty="0"/>
              <a:t>Press the </a:t>
            </a:r>
            <a:r>
              <a:rPr lang="en-US" b="1" dirty="0"/>
              <a:t>“continue”</a:t>
            </a:r>
            <a:r>
              <a:rPr lang="en-US" dirty="0"/>
              <a:t> button 2x and type your name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85799-A7E3-75D3-BE35-7276AC64F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80" y="1979975"/>
            <a:ext cx="6656846" cy="40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6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A6A313-584B-999E-8AAF-902DA4DA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974906"/>
          </a:xfrm>
        </p:spPr>
        <p:txBody>
          <a:bodyPr anchor="t">
            <a:normAutofit/>
          </a:bodyPr>
          <a:lstStyle/>
          <a:p>
            <a:r>
              <a:rPr lang="en-US" sz="2800" dirty="0"/>
              <a:t>Grad Plus &amp; health professional loans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CE0E6-30CA-79A2-216F-F273F221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5802"/>
            <a:ext cx="10241280" cy="4165814"/>
          </a:xfrm>
        </p:spPr>
        <p:txBody>
          <a:bodyPr>
            <a:noAutofit/>
          </a:bodyPr>
          <a:lstStyle/>
          <a:p>
            <a:r>
              <a:rPr lang="en-US" sz="1600" b="1" dirty="0"/>
              <a:t>Require an application and approval</a:t>
            </a:r>
          </a:p>
          <a:p>
            <a:pPr lvl="1"/>
            <a:r>
              <a:rPr lang="en-US" sz="1600" b="1" dirty="0"/>
              <a:t>Grad PLUS loans</a:t>
            </a:r>
          </a:p>
          <a:p>
            <a:pPr lvl="2"/>
            <a:r>
              <a:rPr lang="en-US" sz="1400" dirty="0"/>
              <a:t>Apply at </a:t>
            </a:r>
            <a:r>
              <a:rPr lang="en-US" sz="1400" b="1" dirty="0"/>
              <a:t>www.studentaid.gov </a:t>
            </a:r>
          </a:p>
          <a:p>
            <a:pPr lvl="2"/>
            <a:r>
              <a:rPr lang="en-US" sz="1400" dirty="0"/>
              <a:t>Subject to credit check and approval</a:t>
            </a:r>
          </a:p>
          <a:p>
            <a:pPr lvl="2"/>
            <a:r>
              <a:rPr lang="en-US" sz="1400" dirty="0"/>
              <a:t>Available for specific terms </a:t>
            </a:r>
          </a:p>
          <a:p>
            <a:pPr lvl="3"/>
            <a:r>
              <a:rPr lang="en-US" sz="1200" dirty="0"/>
              <a:t>Fall/Spring  - September to May</a:t>
            </a:r>
          </a:p>
          <a:p>
            <a:pPr lvl="3"/>
            <a:r>
              <a:rPr lang="en-US" sz="1200" dirty="0"/>
              <a:t>Summer – June to July</a:t>
            </a:r>
          </a:p>
          <a:p>
            <a:pPr lvl="2"/>
            <a:r>
              <a:rPr lang="en-US" sz="1400" dirty="0"/>
              <a:t>Beginning fall of 2022 - PLUS loans are auto accepted for the amount on the application</a:t>
            </a:r>
          </a:p>
          <a:p>
            <a:pPr lvl="2"/>
            <a:r>
              <a:rPr lang="en-US" sz="1400" b="1" dirty="0"/>
              <a:t>Call </a:t>
            </a:r>
            <a:r>
              <a:rPr lang="en-US" sz="1400" dirty="0"/>
              <a:t>financial aid before editing or changing an existing application </a:t>
            </a:r>
          </a:p>
          <a:p>
            <a:pPr lvl="1"/>
            <a:r>
              <a:rPr lang="en-US" sz="1600" b="1" dirty="0"/>
              <a:t>Health Professional loans </a:t>
            </a:r>
            <a:endParaRPr lang="en-US" sz="1600" dirty="0"/>
          </a:p>
          <a:p>
            <a:pPr lvl="2"/>
            <a:r>
              <a:rPr lang="en-US" sz="1400" dirty="0"/>
              <a:t>Application through a link via our third-party vendor ECSI.</a:t>
            </a:r>
          </a:p>
          <a:p>
            <a:pPr lvl="2"/>
            <a:r>
              <a:rPr lang="en-US" sz="1400" dirty="0"/>
              <a:t>The loan must be accepted in the student portal after application approval</a:t>
            </a:r>
          </a:p>
        </p:txBody>
      </p:sp>
    </p:spTree>
    <p:extLst>
      <p:ext uri="{BB962C8B-B14F-4D97-AF65-F5344CB8AC3E}">
        <p14:creationId xmlns:p14="http://schemas.microsoft.com/office/powerpoint/2010/main" val="5746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46310"/>
            <a:ext cx="8342555" cy="101915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18453B"/>
                </a:solidFill>
                <a:latin typeface="Gotham Bold" pitchFamily="50" charset="0"/>
                <a:cs typeface="Gotham Bold" pitchFamily="50" charset="0"/>
              </a:rPr>
              <a:t>Goals of the webinar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247" y="2227750"/>
            <a:ext cx="4911392" cy="3583940"/>
          </a:xfrm>
        </p:spPr>
        <p:txBody>
          <a:bodyPr anchor="t">
            <a:normAutofit/>
          </a:bodyPr>
          <a:lstStyle/>
          <a:p>
            <a:r>
              <a:rPr lang="en-US" sz="2400" dirty="0">
                <a:latin typeface="Gotham Book" pitchFamily="50" charset="0"/>
                <a:cs typeface="Gotham Book" pitchFamily="50" charset="0"/>
              </a:rPr>
              <a:t>Where to go</a:t>
            </a:r>
          </a:p>
          <a:p>
            <a:r>
              <a:rPr lang="en-US" sz="2400" dirty="0">
                <a:latin typeface="Gotham Book" pitchFamily="50" charset="0"/>
                <a:cs typeface="Gotham Book" pitchFamily="50" charset="0"/>
              </a:rPr>
              <a:t>How to navigate</a:t>
            </a:r>
          </a:p>
          <a:p>
            <a:r>
              <a:rPr lang="en-US" sz="2400" dirty="0">
                <a:latin typeface="Gotham Book" pitchFamily="50" charset="0"/>
                <a:cs typeface="Gotham Book" pitchFamily="50" charset="0"/>
              </a:rPr>
              <a:t>Important screens</a:t>
            </a:r>
          </a:p>
          <a:p>
            <a:r>
              <a:rPr lang="en-US" sz="2400" dirty="0">
                <a:latin typeface="Gotham Book" pitchFamily="50" charset="0"/>
                <a:cs typeface="Gotham Book" pitchFamily="50" charset="0"/>
              </a:rPr>
              <a:t>Important timeframes</a:t>
            </a:r>
          </a:p>
          <a:p>
            <a:r>
              <a:rPr lang="en-US" sz="2400" dirty="0">
                <a:latin typeface="Gotham Book" pitchFamily="50" charset="0"/>
                <a:cs typeface="Gotham Book" pitchFamily="50" charset="0"/>
              </a:rPr>
              <a:t>Important facts</a:t>
            </a:r>
          </a:p>
        </p:txBody>
      </p:sp>
    </p:spTree>
    <p:extLst>
      <p:ext uri="{BB962C8B-B14F-4D97-AF65-F5344CB8AC3E}">
        <p14:creationId xmlns:p14="http://schemas.microsoft.com/office/powerpoint/2010/main" val="3275911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A6A313-584B-999E-8AAF-902DA4DA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743126"/>
          </a:xfrm>
        </p:spPr>
        <p:txBody>
          <a:bodyPr anchor="t"/>
          <a:lstStyle/>
          <a:p>
            <a:r>
              <a:rPr lang="en-US" dirty="0"/>
              <a:t>Terminology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CE0E6-30CA-79A2-216F-F273F221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38654"/>
            <a:ext cx="10241280" cy="4532962"/>
          </a:xfrm>
        </p:spPr>
        <p:txBody>
          <a:bodyPr>
            <a:normAutofit/>
          </a:bodyPr>
          <a:lstStyle/>
          <a:p>
            <a:r>
              <a:rPr lang="en-US" b="1" dirty="0"/>
              <a:t>Award Status</a:t>
            </a:r>
          </a:p>
          <a:p>
            <a:pPr lvl="1"/>
            <a:r>
              <a:rPr lang="en-US" b="1" dirty="0"/>
              <a:t>Projected/Estimated </a:t>
            </a:r>
            <a:r>
              <a:rPr lang="en-US" dirty="0"/>
              <a:t>– This amount is an indication of your potential eligibility per your program and financial aid application. It is not official, and an action must be taken</a:t>
            </a:r>
          </a:p>
          <a:p>
            <a:pPr lvl="1"/>
            <a:r>
              <a:rPr lang="en-US" b="1" dirty="0"/>
              <a:t>Awarded</a:t>
            </a:r>
            <a:r>
              <a:rPr lang="en-US" dirty="0"/>
              <a:t> – This indicates that the funds are ready to be accepted </a:t>
            </a:r>
          </a:p>
          <a:p>
            <a:r>
              <a:rPr lang="en-US" b="1" dirty="0"/>
              <a:t>Anticipated Aid – </a:t>
            </a:r>
            <a:r>
              <a:rPr lang="en-US" dirty="0"/>
              <a:t>This is a placeholder amount listed in student accounts for all eligible and accepted aid that is forthcoming.  These funds have not been applied to your bill.</a:t>
            </a:r>
          </a:p>
        </p:txBody>
      </p:sp>
    </p:spTree>
    <p:extLst>
      <p:ext uri="{BB962C8B-B14F-4D97-AF65-F5344CB8AC3E}">
        <p14:creationId xmlns:p14="http://schemas.microsoft.com/office/powerpoint/2010/main" val="1682577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A6A313-584B-999E-8AAF-902DA4DA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743126"/>
          </a:xfrm>
        </p:spPr>
        <p:txBody>
          <a:bodyPr anchor="t"/>
          <a:lstStyle/>
          <a:p>
            <a:r>
              <a:rPr lang="en-US" dirty="0"/>
              <a:t>Terminology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CE0E6-30CA-79A2-216F-F273F221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38654"/>
            <a:ext cx="10241280" cy="4532962"/>
          </a:xfrm>
        </p:spPr>
        <p:txBody>
          <a:bodyPr>
            <a:noAutofit/>
          </a:bodyPr>
          <a:lstStyle/>
          <a:p>
            <a:r>
              <a:rPr lang="en-US" sz="1800" b="1" dirty="0"/>
              <a:t>Disbursements </a:t>
            </a:r>
            <a:r>
              <a:rPr lang="en-US" sz="1800" dirty="0"/>
              <a:t>– Are when financial aid (i.e. grants, loans, or scholarships) funds are forwarded to student accounts by the financial aid office.</a:t>
            </a:r>
          </a:p>
          <a:p>
            <a:pPr lvl="1"/>
            <a:r>
              <a:rPr lang="en-US" sz="1600" b="1" dirty="0"/>
              <a:t>Timeframes for disbursements</a:t>
            </a:r>
          </a:p>
          <a:p>
            <a:pPr lvl="2"/>
            <a:r>
              <a:rPr lang="en-US" sz="1200" b="1" dirty="0"/>
              <a:t>Scholarships/Grants/Fellowships – </a:t>
            </a:r>
            <a:r>
              <a:rPr lang="en-US" sz="1200" dirty="0"/>
              <a:t>Added to student’s account per university rules</a:t>
            </a:r>
          </a:p>
          <a:p>
            <a:pPr lvl="2"/>
            <a:r>
              <a:rPr lang="en-US" sz="1200" b="1" dirty="0"/>
              <a:t>Federal Aid - </a:t>
            </a:r>
            <a:r>
              <a:rPr lang="en-US" sz="1200" dirty="0"/>
              <a:t>cannot be released no more than 10 days before a standard term begins</a:t>
            </a:r>
          </a:p>
          <a:p>
            <a:pPr lvl="3"/>
            <a:r>
              <a:rPr lang="en-US" sz="1200" dirty="0"/>
              <a:t>Federal aid disbursements begin 10 days before the standard term begins. For example, if the university standard term starts on 8/31, disbursements are sent to student accounts ten days earlier on 8/21.</a:t>
            </a:r>
          </a:p>
          <a:p>
            <a:pPr lvl="3"/>
            <a:r>
              <a:rPr lang="en-US" sz="1200" dirty="0"/>
              <a:t>This does not mean that you will receive a refund on that day.  It just means that accounts start being paid.</a:t>
            </a:r>
          </a:p>
          <a:p>
            <a:r>
              <a:rPr lang="en-US" sz="1800" b="1" dirty="0"/>
              <a:t>Refunds – </a:t>
            </a:r>
            <a:r>
              <a:rPr lang="en-US" sz="1800" dirty="0"/>
              <a:t>Are funds in excess after your student accounts’ bill has been paid. </a:t>
            </a:r>
          </a:p>
          <a:p>
            <a:pPr lvl="1"/>
            <a:r>
              <a:rPr lang="en-US" sz="1800" dirty="0"/>
              <a:t>Refunds are generated twice weekly in the first three weeks of the term and then once a week, thereafter.</a:t>
            </a:r>
          </a:p>
          <a:p>
            <a:pPr lvl="1"/>
            <a:r>
              <a:rPr lang="en-US" sz="1800" dirty="0"/>
              <a:t>Direct deposit is the fastest way to ensure timely receipt of refunds. </a:t>
            </a:r>
          </a:p>
        </p:txBody>
      </p:sp>
    </p:spTree>
    <p:extLst>
      <p:ext uri="{BB962C8B-B14F-4D97-AF65-F5344CB8AC3E}">
        <p14:creationId xmlns:p14="http://schemas.microsoft.com/office/powerpoint/2010/main" val="418731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79588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Gotham Bold" pitchFamily="50" charset="0"/>
                <a:cs typeface="Gotham Bold" pitchFamily="50" charset="0"/>
              </a:rPr>
              <a:t>Timeframes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96915"/>
            <a:ext cx="10241280" cy="3727939"/>
          </a:xfrm>
        </p:spPr>
        <p:txBody>
          <a:bodyPr>
            <a:normAutofit/>
          </a:bodyPr>
          <a:lstStyle/>
          <a:p>
            <a:r>
              <a:rPr lang="en-US" dirty="0"/>
              <a:t>If your term starts before the standard academic term and funding will be delayed, please consider a short-term loan</a:t>
            </a:r>
          </a:p>
          <a:p>
            <a:r>
              <a:rPr lang="en-US" dirty="0"/>
              <a:t>You should accept your aid no later than two weeks before the semester begins</a:t>
            </a:r>
          </a:p>
          <a:p>
            <a:r>
              <a:rPr lang="en-US" dirty="0"/>
              <a:t>Allow for processing time of one to two weeks when requesting loan funds</a:t>
            </a:r>
          </a:p>
          <a:p>
            <a:r>
              <a:rPr lang="en-US" dirty="0"/>
              <a:t>You cannot accept loan funds for a semester after the semester ends </a:t>
            </a:r>
          </a:p>
          <a:p>
            <a:r>
              <a:rPr lang="en-US" dirty="0"/>
              <a:t>Loans should be accepted two weeks prior to the end of the term in order to ensure review and processing of your application </a:t>
            </a:r>
          </a:p>
        </p:txBody>
      </p:sp>
    </p:spTree>
    <p:extLst>
      <p:ext uri="{BB962C8B-B14F-4D97-AF65-F5344CB8AC3E}">
        <p14:creationId xmlns:p14="http://schemas.microsoft.com/office/powerpoint/2010/main" val="2292962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7984-4510-04C8-1B15-9923ECB2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12176"/>
            <a:ext cx="8396653" cy="1301261"/>
          </a:xfrm>
        </p:spPr>
        <p:txBody>
          <a:bodyPr anchor="t">
            <a:normAutofit/>
          </a:bodyPr>
          <a:lstStyle/>
          <a:p>
            <a:r>
              <a:rPr lang="en-US" dirty="0"/>
              <a:t>Student Accounts Tab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74137-9B5F-B028-901B-2744990E3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59835"/>
            <a:ext cx="3749040" cy="1634694"/>
          </a:xfrm>
        </p:spPr>
        <p:txBody>
          <a:bodyPr anchor="t">
            <a:noAutofit/>
          </a:bodyPr>
          <a:lstStyle/>
          <a:p>
            <a:r>
              <a:rPr lang="en-US" dirty="0"/>
              <a:t>Use the student account tab on the student.msu.edu landing page to </a:t>
            </a:r>
            <a:r>
              <a:rPr lang="en-US" i="1" dirty="0"/>
              <a:t>view your bill and statements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Once at “Student Accounts,” click on “Go to My Account”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5DBD5-A8E1-1116-2111-9D8F8C1C0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336" y="1595709"/>
            <a:ext cx="6254284" cy="4174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4578B-59D8-907F-228D-93951A934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868" y="3201377"/>
            <a:ext cx="17526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91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F638E1-1B2F-039E-FDA5-3E28848A0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274863"/>
            <a:ext cx="4841076" cy="823912"/>
          </a:xfrm>
        </p:spPr>
        <p:txBody>
          <a:bodyPr/>
          <a:lstStyle/>
          <a:p>
            <a:r>
              <a:rPr lang="en-US" dirty="0"/>
              <a:t>Sign up option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F76010-0CC8-C746-EDB4-6E4E34FF13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71600" y="2230854"/>
            <a:ext cx="4140926" cy="3004316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29912B-0165-A1D8-6CD2-A50459625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1274863"/>
            <a:ext cx="4846320" cy="823912"/>
          </a:xfrm>
        </p:spPr>
        <p:txBody>
          <a:bodyPr/>
          <a:lstStyle/>
          <a:p>
            <a:r>
              <a:rPr lang="en-US" dirty="0"/>
              <a:t>Terms &amp; Conditions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C9F7EFB-5C02-0676-CD5A-DC920F2BCC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766561" y="2183998"/>
            <a:ext cx="4331564" cy="29542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CBEA532-DB28-CB51-5794-B23860C3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Setting up Direct deposit</a:t>
            </a:r>
          </a:p>
        </p:txBody>
      </p:sp>
    </p:spTree>
    <p:extLst>
      <p:ext uri="{BB962C8B-B14F-4D97-AF65-F5344CB8AC3E}">
        <p14:creationId xmlns:p14="http://schemas.microsoft.com/office/powerpoint/2010/main" val="198723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31E6-504C-DB6F-3135-BB953A96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11" y="1705358"/>
            <a:ext cx="3276902" cy="1054645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kern="0" spc="0" dirty="0">
                <a:solidFill>
                  <a:srgbClr val="18453B"/>
                </a:solidFill>
              </a:rPr>
              <a:t>To view a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4AD6-E66E-8F05-B61E-F2BE927A3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315" y="2760003"/>
            <a:ext cx="3478306" cy="811869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kern="0" dirty="0">
                <a:solidFill>
                  <a:srgbClr val="18453B"/>
                </a:solidFill>
              </a:rPr>
              <a:t>Click on the “Statements” tab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36286-AF0F-5166-D017-BB7463BCF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" r="23951"/>
          <a:stretch/>
        </p:blipFill>
        <p:spPr>
          <a:xfrm>
            <a:off x="4343939" y="1225176"/>
            <a:ext cx="5714461" cy="44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88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6B4B9-F735-C495-1342-E2962E570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25" y="681317"/>
            <a:ext cx="3230604" cy="2160495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kern="0" spc="0" dirty="0">
                <a:solidFill>
                  <a:srgbClr val="18453B"/>
                </a:solidFill>
              </a:rPr>
              <a:t>To view specifics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65BAF-F613-F313-626F-ED326FFC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26" y="3056966"/>
            <a:ext cx="3230603" cy="2008094"/>
          </a:xfr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kern="0" dirty="0">
                <a:solidFill>
                  <a:srgbClr val="18453B"/>
                </a:solidFill>
              </a:rPr>
              <a:t>Use the “Activity Details” tab. This information is updated regularly and is more current than your statement.</a:t>
            </a:r>
            <a:br>
              <a:rPr lang="en-US" b="1" kern="0" dirty="0">
                <a:solidFill>
                  <a:srgbClr val="18453B"/>
                </a:solidFill>
              </a:rPr>
            </a:br>
            <a:endParaRPr lang="en-US" b="1" kern="0" dirty="0">
              <a:solidFill>
                <a:srgbClr val="18453B"/>
              </a:solidFill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583685-9689-BD74-E422-0B6774FD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619" y="1475923"/>
            <a:ext cx="7214138" cy="39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06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876EC-BE89-4233-2DE6-AA888B5D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make a payment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73019C-B0AF-B2ED-3BCA-E2BE6D25C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1500" y="1858849"/>
            <a:ext cx="5686425" cy="313077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6E1AEA-17F6-B67C-BBC5-866D3FED1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8453B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Use the “Make a Payment” tab. </a:t>
            </a:r>
            <a:r>
              <a:rPr lang="en-US" sz="2000" b="1" kern="0" dirty="0">
                <a:solidFill>
                  <a:srgbClr val="18453B"/>
                </a:solidFill>
                <a:latin typeface="Gotham Book"/>
              </a:rPr>
              <a:t>This will display your payment information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8453B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.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8453B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8453B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05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5E70-B5CB-0781-A2AE-704D73F2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Short-term 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A9FC-611D-2308-8F60-90AF3FAB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189" y="1412749"/>
            <a:ext cx="4848841" cy="4658868"/>
          </a:xfrm>
        </p:spPr>
        <p:txBody>
          <a:bodyPr>
            <a:normAutofit/>
          </a:bodyPr>
          <a:lstStyle/>
          <a:p>
            <a:r>
              <a:rPr lang="en-US" dirty="0"/>
              <a:t>If you have bills that need to paid prior to receiving your refund, you do have the option of applying for a short-term loan in the amount up to $1,700 (medical students). Loans need to paid back within 60 days.</a:t>
            </a:r>
          </a:p>
          <a:p>
            <a:r>
              <a:rPr lang="en-US" dirty="0"/>
              <a:t>The application is available through the student account tile in the student portal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3FD05-AEA4-DBB2-CF63-BA6FA8761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39"/>
          <a:stretch/>
        </p:blipFill>
        <p:spPr>
          <a:xfrm>
            <a:off x="412970" y="1412748"/>
            <a:ext cx="6420967" cy="2283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25A9C-9545-D28A-8111-6372B9FEF3F9}"/>
              </a:ext>
            </a:extLst>
          </p:cNvPr>
          <p:cNvSpPr txBox="1"/>
          <p:nvPr/>
        </p:nvSpPr>
        <p:spPr>
          <a:xfrm>
            <a:off x="303196" y="3983595"/>
            <a:ext cx="6102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/>
              <a:t>*If you meet the criteria, you will be approved, and your funds will be directly deposited into your bank account. </a:t>
            </a:r>
            <a:r>
              <a:rPr lang="en-US" sz="1600" dirty="0">
                <a:solidFill>
                  <a:srgbClr val="FF0000"/>
                </a:solidFill>
              </a:rPr>
              <a:t>If not</a:t>
            </a:r>
            <a:r>
              <a:rPr lang="en-US" sz="1600" dirty="0"/>
              <a:t>, you will need to pick up your loan proceeds at the administration bldg.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**You will need to pay back the funds with your aid refund. This is not done automatically.**</a:t>
            </a:r>
          </a:p>
        </p:txBody>
      </p:sp>
    </p:spTree>
    <p:extLst>
      <p:ext uri="{BB962C8B-B14F-4D97-AF65-F5344CB8AC3E}">
        <p14:creationId xmlns:p14="http://schemas.microsoft.com/office/powerpoint/2010/main" val="2980498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831049"/>
          </a:xfrm>
        </p:spPr>
        <p:txBody>
          <a:bodyPr anchor="t">
            <a:normAutofit/>
          </a:bodyPr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26577"/>
            <a:ext cx="10241280" cy="4445039"/>
          </a:xfrm>
        </p:spPr>
        <p:txBody>
          <a:bodyPr/>
          <a:lstStyle/>
          <a:p>
            <a:r>
              <a:rPr lang="en-US" dirty="0"/>
              <a:t>Students must be enrolled for at least ½ time in order to receive financial aid</a:t>
            </a:r>
          </a:p>
          <a:p>
            <a:r>
              <a:rPr lang="en-US" dirty="0"/>
              <a:t>Financial aid disburses funds to student accounts and the funds are applied to your bill. </a:t>
            </a:r>
          </a:p>
          <a:p>
            <a:pPr lvl="1"/>
            <a:r>
              <a:rPr lang="en-US" b="1" dirty="0"/>
              <a:t>This process is not immediate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While many refunds are processed before the start of the term, different programs can see delays in refunds availability </a:t>
            </a:r>
          </a:p>
          <a:p>
            <a:pPr lvl="1"/>
            <a:r>
              <a:rPr lang="en-US" dirty="0"/>
              <a:t>Consider a short-term loan to help cover the gap period</a:t>
            </a:r>
          </a:p>
          <a:p>
            <a:pPr lvl="1"/>
            <a:r>
              <a:rPr lang="en-US" dirty="0"/>
              <a:t>The exact amount of refunds will vary from student to student </a:t>
            </a:r>
          </a:p>
          <a:p>
            <a:r>
              <a:rPr lang="en-US" dirty="0"/>
              <a:t>If you are applying for financial aid via the FAFSA, this is done every year </a:t>
            </a:r>
            <a:r>
              <a:rPr lang="en-US" b="1" dirty="0"/>
              <a:t>at</a:t>
            </a:r>
            <a:r>
              <a:rPr lang="en-US" dirty="0"/>
              <a:t> </a:t>
            </a:r>
            <a:r>
              <a:rPr lang="en-US" b="1" dirty="0"/>
              <a:t>studentaid.gov.</a:t>
            </a:r>
          </a:p>
        </p:txBody>
      </p:sp>
    </p:spTree>
    <p:extLst>
      <p:ext uri="{BB962C8B-B14F-4D97-AF65-F5344CB8AC3E}">
        <p14:creationId xmlns:p14="http://schemas.microsoft.com/office/powerpoint/2010/main" val="403903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AFF9-3F6F-0D6D-0DBD-8CF28F81F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Offices and duties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17CC4-C504-93EB-AA0E-D2159FC09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Financial Aid Office - </a:t>
            </a:r>
            <a:r>
              <a:rPr lang="en-US" dirty="0"/>
              <a:t>Responsible for advising students regarding the financial aid process. Determines or monitors eligibility for financial aid including student loans, grants, scholarships, and fellowships for students enrolled in classes at MSU.</a:t>
            </a:r>
          </a:p>
          <a:p>
            <a:r>
              <a:rPr lang="en-US" b="1" dirty="0"/>
              <a:t>Controller’s Office/Student Accounts - </a:t>
            </a:r>
            <a:r>
              <a:rPr lang="en-US" dirty="0"/>
              <a:t>Responsible for handling your student account.  Generates bills, collects payments, and issues refunds for students who have financial aid in excess of university charges.</a:t>
            </a:r>
          </a:p>
          <a:p>
            <a:r>
              <a:rPr lang="en-US" b="1" dirty="0"/>
              <a:t>Registrar’s Office - </a:t>
            </a:r>
            <a:r>
              <a:rPr lang="en-US" dirty="0"/>
              <a:t>Responsible for handling student information, enrollment/registration, maintaining a catalog and schedule of classes and enforcing university student policies.</a:t>
            </a:r>
          </a:p>
        </p:txBody>
      </p:sp>
    </p:spTree>
    <p:extLst>
      <p:ext uri="{BB962C8B-B14F-4D97-AF65-F5344CB8AC3E}">
        <p14:creationId xmlns:p14="http://schemas.microsoft.com/office/powerpoint/2010/main" val="1963364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778295"/>
          </a:xfrm>
        </p:spPr>
        <p:txBody>
          <a:bodyPr anchor="t">
            <a:normAutofit/>
          </a:bodyPr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73823"/>
            <a:ext cx="10241280" cy="4497793"/>
          </a:xfrm>
        </p:spPr>
        <p:txBody>
          <a:bodyPr>
            <a:normAutofit/>
          </a:bodyPr>
          <a:lstStyle/>
          <a:p>
            <a:r>
              <a:rPr lang="en-US" dirty="0"/>
              <a:t>Student accounts issues refunds on a scheduled days not financial aid</a:t>
            </a:r>
          </a:p>
          <a:p>
            <a:r>
              <a:rPr lang="en-US" dirty="0"/>
              <a:t>The bill is a snapshot in time.  Check activity detail for current account status</a:t>
            </a:r>
          </a:p>
          <a:p>
            <a:r>
              <a:rPr lang="en-US" dirty="0"/>
              <a:t>If you have billing questions, please contact student accounts</a:t>
            </a:r>
          </a:p>
          <a:p>
            <a:r>
              <a:rPr lang="en-US" dirty="0"/>
              <a:t>To receive your refund faster, set up direct deposit in your student portal.</a:t>
            </a:r>
          </a:p>
          <a:p>
            <a:pPr lvl="1"/>
            <a:r>
              <a:rPr lang="en-US" dirty="0">
                <a:hlinkClick r:id="rId2"/>
              </a:rPr>
              <a:t>http://ctlr.msu.edu/costudentAccounts/Direct_Deposit.aspx</a:t>
            </a:r>
            <a:endParaRPr lang="en-US" dirty="0"/>
          </a:p>
          <a:p>
            <a:pPr lvl="1"/>
            <a:r>
              <a:rPr lang="en-US" dirty="0"/>
              <a:t>Direct deposit refunds are received by your bank within 1-3 business days after they are processed by student accounts.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99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F54E2-BF44-2DDF-9041-31D06104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715" y="746214"/>
            <a:ext cx="10241280" cy="772746"/>
          </a:xfrm>
        </p:spPr>
        <p:txBody>
          <a:bodyPr anchor="t">
            <a:normAutofit/>
          </a:bodyPr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50B44-80E2-3671-0694-0670FE5C3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716" y="4046706"/>
            <a:ext cx="5363308" cy="1753460"/>
          </a:xfrm>
        </p:spPr>
        <p:txBody>
          <a:bodyPr>
            <a:normAutofit/>
          </a:bodyPr>
          <a:lstStyle/>
          <a:p>
            <a:r>
              <a:rPr lang="en-US" dirty="0"/>
              <a:t>Phone: </a:t>
            </a:r>
            <a:r>
              <a:rPr lang="en-US" b="1" dirty="0"/>
              <a:t>517-355-3343</a:t>
            </a:r>
          </a:p>
          <a:p>
            <a:r>
              <a:rPr lang="en-US" dirty="0"/>
              <a:t>Email: </a:t>
            </a:r>
            <a:r>
              <a:rPr lang="en-US" b="1" dirty="0"/>
              <a:t>Student.receivables@ctlr.msu.edu</a:t>
            </a:r>
          </a:p>
          <a:p>
            <a:r>
              <a:rPr lang="en-US" dirty="0"/>
              <a:t>Website: </a:t>
            </a:r>
            <a:r>
              <a:rPr lang="en-US" b="1" dirty="0"/>
              <a:t>www.ctlr.msu.edu/costudentaccounts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683B47-1647-7454-0495-A2197266AF1A}"/>
              </a:ext>
            </a:extLst>
          </p:cNvPr>
          <p:cNvSpPr txBox="1"/>
          <p:nvPr/>
        </p:nvSpPr>
        <p:spPr>
          <a:xfrm>
            <a:off x="1239714" y="3428730"/>
            <a:ext cx="968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all" spc="700" normalizeH="0" baseline="0" noProof="0" dirty="0">
                <a:ln>
                  <a:noFill/>
                </a:ln>
                <a:solidFill>
                  <a:srgbClr val="18453B"/>
                </a:solidFill>
                <a:effectLst/>
                <a:uLnTx/>
                <a:uFillTx/>
                <a:latin typeface="Gotham Bold"/>
                <a:ea typeface="+mj-ea"/>
                <a:cs typeface="+mj-cs"/>
              </a:rPr>
              <a:t>Controller’s office/student Accounts</a:t>
            </a:r>
            <a:endParaRPr lang="en-US" sz="1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2D4AB1-DE61-4A2F-2598-64396C87E0F1}"/>
              </a:ext>
            </a:extLst>
          </p:cNvPr>
          <p:cNvSpPr txBox="1">
            <a:spLocks/>
          </p:cNvSpPr>
          <p:nvPr/>
        </p:nvSpPr>
        <p:spPr>
          <a:xfrm>
            <a:off x="1239716" y="1982986"/>
            <a:ext cx="4466492" cy="1474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Phone: </a:t>
            </a:r>
            <a:r>
              <a:rPr lang="en-US" b="1" dirty="0"/>
              <a:t>517-353-2401</a:t>
            </a:r>
          </a:p>
          <a:p>
            <a:r>
              <a:rPr lang="en-US" dirty="0"/>
              <a:t>Email: </a:t>
            </a:r>
            <a:r>
              <a:rPr lang="en-US" b="1" dirty="0"/>
              <a:t>ofamed@msu.edu</a:t>
            </a:r>
          </a:p>
          <a:p>
            <a:r>
              <a:rPr lang="en-US" dirty="0"/>
              <a:t>Website: </a:t>
            </a:r>
            <a:r>
              <a:rPr lang="en-US" b="1" dirty="0"/>
              <a:t>www.finaid.msu.edu</a:t>
            </a:r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48CE4-1A02-AAE2-0A72-9F7856118C65}"/>
              </a:ext>
            </a:extLst>
          </p:cNvPr>
          <p:cNvSpPr txBox="1"/>
          <p:nvPr/>
        </p:nvSpPr>
        <p:spPr>
          <a:xfrm>
            <a:off x="1239715" y="1423890"/>
            <a:ext cx="968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1" i="0" u="none" strike="noStrike" kern="1200" cap="all" spc="700" normalizeH="0" baseline="0" noProof="0" dirty="0">
                <a:ln>
                  <a:noFill/>
                </a:ln>
                <a:solidFill>
                  <a:srgbClr val="18453B"/>
                </a:solidFill>
                <a:effectLst/>
                <a:uLnTx/>
                <a:uFillTx/>
                <a:latin typeface="Gotham Bold"/>
                <a:ea typeface="+mj-ea"/>
                <a:cs typeface="+mj-cs"/>
              </a:rPr>
              <a:t>Financial Aid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9712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F54E2-BF44-2DDF-9041-31D06104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715" y="746214"/>
            <a:ext cx="10241280" cy="772746"/>
          </a:xfrm>
        </p:spPr>
        <p:txBody>
          <a:bodyPr anchor="t">
            <a:normAutofit/>
          </a:bodyPr>
          <a:lstStyle/>
          <a:p>
            <a:r>
              <a:rPr lang="en-US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56127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B9BD9-A85A-C320-AA7C-1C0EE48A9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67141"/>
            <a:ext cx="10241280" cy="3959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8000" b="1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119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349" y="2059912"/>
            <a:ext cx="3499081" cy="1454579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dirty="0">
                <a:solidFill>
                  <a:srgbClr val="18453B"/>
                </a:solidFill>
                <a:latin typeface="Gotham Bold" pitchFamily="50" charset="0"/>
                <a:cs typeface="Gotham Bold" pitchFamily="50" charset="0"/>
              </a:rPr>
              <a:t>Accessing the Student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572" y="4122913"/>
            <a:ext cx="3785713" cy="416814"/>
          </a:xfrm>
        </p:spPr>
        <p:txBody>
          <a:bodyPr anchor="t">
            <a:normAutofit/>
          </a:bodyPr>
          <a:lstStyle/>
          <a:p>
            <a:pPr algn="r"/>
            <a:r>
              <a:rPr lang="en-US" sz="1600" dirty="0"/>
              <a:t>Log in to </a:t>
            </a:r>
            <a:r>
              <a:rPr lang="en-US" sz="1600" b="1" dirty="0"/>
              <a:t>student.msu.edu</a:t>
            </a:r>
          </a:p>
          <a:p>
            <a:pPr marL="0" indent="0" algn="r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95B86-50B6-D097-832C-6AC3EE56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69" y="1207621"/>
            <a:ext cx="5852159" cy="371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2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61" y="4555809"/>
            <a:ext cx="5638800" cy="1242562"/>
          </a:xfrm>
        </p:spPr>
        <p:txBody>
          <a:bodyPr anchor="t">
            <a:noAutofit/>
          </a:bodyPr>
          <a:lstStyle/>
          <a:p>
            <a:r>
              <a:rPr lang="en-US" dirty="0">
                <a:latin typeface="Gotham Bold" pitchFamily="50" charset="0"/>
                <a:cs typeface="Gotham Bold" pitchFamily="50" charset="0"/>
              </a:rPr>
              <a:t>Navigating The landing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699" y="4444104"/>
            <a:ext cx="5638800" cy="146597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Access your aid</a:t>
            </a:r>
          </a:p>
          <a:p>
            <a:pPr>
              <a:lnSpc>
                <a:spcPct val="110000"/>
              </a:lnSpc>
            </a:pPr>
            <a:r>
              <a:rPr lang="en-US" b="1" dirty="0"/>
              <a:t>Access your bill</a:t>
            </a:r>
          </a:p>
          <a:p>
            <a:pPr>
              <a:lnSpc>
                <a:spcPct val="110000"/>
              </a:lnSpc>
            </a:pPr>
            <a:r>
              <a:rPr lang="en-US" b="1" dirty="0"/>
              <a:t>Access your schedule</a:t>
            </a:r>
          </a:p>
          <a:p>
            <a:pPr>
              <a:lnSpc>
                <a:spcPct val="110000"/>
              </a:lnSpc>
            </a:pPr>
            <a:r>
              <a:rPr lang="en-US" b="1" dirty="0"/>
              <a:t>Access other relevant information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C7AF6-3BF8-F620-4B70-1FD683D4E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7" b="17376"/>
          <a:stretch/>
        </p:blipFill>
        <p:spPr>
          <a:xfrm>
            <a:off x="86071" y="179811"/>
            <a:ext cx="12191980" cy="424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7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26" y="1425386"/>
            <a:ext cx="4372984" cy="1478587"/>
          </a:xfrm>
        </p:spPr>
        <p:txBody>
          <a:bodyPr anchor="t">
            <a:normAutofit/>
          </a:bodyPr>
          <a:lstStyle/>
          <a:p>
            <a:pPr algn="r"/>
            <a:r>
              <a:rPr lang="en-US" dirty="0">
                <a:latin typeface="Gotham Bold" pitchFamily="50" charset="0"/>
                <a:cs typeface="Gotham Bold" pitchFamily="50" charset="0"/>
              </a:rPr>
              <a:t>Financial AID Portal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43" y="1960202"/>
            <a:ext cx="4372985" cy="2278016"/>
          </a:xfrm>
        </p:spPr>
        <p:txBody>
          <a:bodyPr anchor="b">
            <a:normAutofit/>
          </a:bodyPr>
          <a:lstStyle/>
          <a:p>
            <a:pPr algn="r"/>
            <a:r>
              <a:rPr lang="en-US" sz="2400" dirty="0"/>
              <a:t>Click the link on the left to access your information </a:t>
            </a:r>
          </a:p>
          <a:p>
            <a:pPr algn="r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4865E-1A08-DD98-7CAF-1E911D6C0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" r="34051" b="13489"/>
          <a:stretch/>
        </p:blipFill>
        <p:spPr>
          <a:xfrm>
            <a:off x="5158285" y="914399"/>
            <a:ext cx="6525323" cy="34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43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83" y="1206632"/>
            <a:ext cx="11038787" cy="1206630"/>
          </a:xfrm>
        </p:spPr>
        <p:txBody>
          <a:bodyPr anchor="t">
            <a:noAutofit/>
          </a:bodyPr>
          <a:lstStyle/>
          <a:p>
            <a:r>
              <a:rPr lang="en-US" dirty="0">
                <a:latin typeface="Gotham Bold" pitchFamily="50" charset="0"/>
                <a:cs typeface="Gotham Bold" pitchFamily="50" charset="0"/>
              </a:rPr>
              <a:t>Viewing and accessing information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5547A-2B25-8F14-5CDE-3B8B8588F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98"/>
          <a:stretch/>
        </p:blipFill>
        <p:spPr>
          <a:xfrm>
            <a:off x="0" y="2622886"/>
            <a:ext cx="12192000" cy="35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913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BA0-07DC-189C-5F60-9AF48398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264" y="908701"/>
            <a:ext cx="4195478" cy="1900407"/>
          </a:xfrm>
        </p:spPr>
        <p:txBody>
          <a:bodyPr anchor="b">
            <a:noAutofit/>
          </a:bodyPr>
          <a:lstStyle/>
          <a:p>
            <a:r>
              <a:rPr lang="en-US" dirty="0">
                <a:latin typeface="Gotham Bold" pitchFamily="50" charset="0"/>
                <a:cs typeface="Gotham Bold" pitchFamily="50" charset="0"/>
              </a:rPr>
              <a:t>Completing Required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0B8C-1763-7B04-4169-8EFC0BE8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6264" y="3011994"/>
            <a:ext cx="2826326" cy="1900407"/>
          </a:xfrm>
        </p:spPr>
        <p:txBody>
          <a:bodyPr>
            <a:normAutofit/>
          </a:bodyPr>
          <a:lstStyle/>
          <a:p>
            <a:r>
              <a:rPr lang="en-US" sz="2400" dirty="0"/>
              <a:t>Actions that need to be completed will be highlighted in </a:t>
            </a:r>
            <a:r>
              <a:rPr lang="en-US" sz="2400" b="1" dirty="0">
                <a:solidFill>
                  <a:srgbClr val="FF0000"/>
                </a:solidFill>
              </a:rPr>
              <a:t>red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4F74C-5199-76C1-EB28-9EA099C01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9" t="1168" r="-2" b="4487"/>
          <a:stretch/>
        </p:blipFill>
        <p:spPr>
          <a:xfrm>
            <a:off x="487580" y="688488"/>
            <a:ext cx="7162242" cy="53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1B1458-1756-86E4-48A3-8458BF23515C}"/>
              </a:ext>
            </a:extLst>
          </p:cNvPr>
          <p:cNvSpPr txBox="1">
            <a:spLocks/>
          </p:cNvSpPr>
          <p:nvPr/>
        </p:nvSpPr>
        <p:spPr>
          <a:xfrm>
            <a:off x="1371600" y="203857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Your Documents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89B2F-3F02-84F2-3C7B-ADA44580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51" y="1438297"/>
            <a:ext cx="10820400" cy="44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96390"/>
      </p:ext>
    </p:extLst>
  </p:cSld>
  <p:clrMapOvr>
    <a:masterClrMapping/>
  </p:clrMapOvr>
</p:sld>
</file>

<file path=ppt/theme/theme1.xml><?xml version="1.0" encoding="utf-8"?>
<a:theme xmlns:a="http://schemas.openxmlformats.org/drawingml/2006/main" name="MSU OFA">
  <a:themeElements>
    <a:clrScheme name="MSU OFA">
      <a:dk1>
        <a:srgbClr val="18453B"/>
      </a:dk1>
      <a:lt1>
        <a:srgbClr val="FFFFFF"/>
      </a:lt1>
      <a:dk2>
        <a:srgbClr val="000000"/>
      </a:dk2>
      <a:lt2>
        <a:srgbClr val="008208"/>
      </a:lt2>
      <a:accent1>
        <a:srgbClr val="7BBD00"/>
      </a:accent1>
      <a:accent2>
        <a:srgbClr val="0B9A6D"/>
      </a:accent2>
      <a:accent3>
        <a:srgbClr val="6DB146"/>
      </a:accent3>
      <a:accent4>
        <a:srgbClr val="93AB39"/>
      </a:accent4>
      <a:accent5>
        <a:srgbClr val="B69F47"/>
      </a:accent5>
      <a:accent6>
        <a:srgbClr val="B1683B"/>
      </a:accent6>
      <a:hlink>
        <a:srgbClr val="BF3F84"/>
      </a:hlink>
      <a:folHlink>
        <a:srgbClr val="7F7F7F"/>
      </a:folHlink>
    </a:clrScheme>
    <a:fontScheme name="MSU OFA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U OFA" id="{1AFAEC07-CCC2-4584-831E-13D42EDCF613}" vid="{8C177412-0180-4F6A-BF03-EBC0BE1A09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10679</TotalTime>
  <Words>1285</Words>
  <Application>Microsoft Office PowerPoint</Application>
  <PresentationFormat>Widescreen</PresentationFormat>
  <Paragraphs>174</Paragraphs>
  <Slides>33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Gotham Bold</vt:lpstr>
      <vt:lpstr>Gotham Book</vt:lpstr>
      <vt:lpstr>MSU OFA</vt:lpstr>
      <vt:lpstr>Michigan State University</vt:lpstr>
      <vt:lpstr>Goals of the webinar</vt:lpstr>
      <vt:lpstr>Offices and duties</vt:lpstr>
      <vt:lpstr>Accessing the Student Portal</vt:lpstr>
      <vt:lpstr>Navigating The landing Page</vt:lpstr>
      <vt:lpstr>Financial AID Portal </vt:lpstr>
      <vt:lpstr>Viewing and accessing information </vt:lpstr>
      <vt:lpstr>Completing Required Actions</vt:lpstr>
      <vt:lpstr>PowerPoint Presentation</vt:lpstr>
      <vt:lpstr>PowerPoint Presentation</vt:lpstr>
      <vt:lpstr>PowerPoint Presentation</vt:lpstr>
      <vt:lpstr>Accepting your loans</vt:lpstr>
      <vt:lpstr>Accepting your LOANS</vt:lpstr>
      <vt:lpstr>Accepting your Loans</vt:lpstr>
      <vt:lpstr>Start Loan Acceptance</vt:lpstr>
      <vt:lpstr>Enter the total amount</vt:lpstr>
      <vt:lpstr>Enter the total amount</vt:lpstr>
      <vt:lpstr>Confirm &amp; Sign</vt:lpstr>
      <vt:lpstr>Grad Plus &amp; health professional loans</vt:lpstr>
      <vt:lpstr>Terminology</vt:lpstr>
      <vt:lpstr>Terminology</vt:lpstr>
      <vt:lpstr>Timeframes to remember</vt:lpstr>
      <vt:lpstr>Student Accounts Tab</vt:lpstr>
      <vt:lpstr>Setting up Direct deposit</vt:lpstr>
      <vt:lpstr>To view a Statement</vt:lpstr>
      <vt:lpstr>To view specifics</vt:lpstr>
      <vt:lpstr>To make a payment</vt:lpstr>
      <vt:lpstr>Short-term Loans</vt:lpstr>
      <vt:lpstr>Recap</vt:lpstr>
      <vt:lpstr>Recap</vt:lpstr>
      <vt:lpstr>contact Information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Michigan State University</dc:title>
  <dc:creator>Jamison, Tonya</dc:creator>
  <cp:lastModifiedBy>Velazquez, Francisco</cp:lastModifiedBy>
  <cp:revision>35</cp:revision>
  <dcterms:created xsi:type="dcterms:W3CDTF">2022-06-23T19:57:14Z</dcterms:created>
  <dcterms:modified xsi:type="dcterms:W3CDTF">2022-07-22T14:51:51Z</dcterms:modified>
</cp:coreProperties>
</file>